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Averag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3A40C2-2407-4774-817E-30E12973716E}">
  <a:tblStyle styleId="{233A40C2-2407-4774-817E-30E12973716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35" Type="http://schemas.openxmlformats.org/officeDocument/2006/relationships/font" Target="fonts/Lato-bold.fntdata"/><Relationship Id="rId12" Type="http://schemas.openxmlformats.org/officeDocument/2006/relationships/slide" Target="slides/slide6.xml"/><Relationship Id="rId34" Type="http://schemas.openxmlformats.org/officeDocument/2006/relationships/font" Target="fonts/Lato-regular.fntdata"/><Relationship Id="rId15" Type="http://schemas.openxmlformats.org/officeDocument/2006/relationships/slide" Target="slides/slide9.xml"/><Relationship Id="rId37" Type="http://schemas.openxmlformats.org/officeDocument/2006/relationships/font" Target="fonts/Lato-boldItalic.fntdata"/><Relationship Id="rId14" Type="http://schemas.openxmlformats.org/officeDocument/2006/relationships/slide" Target="slides/slide8.xml"/><Relationship Id="rId36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Average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32506465c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32506465c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32506465c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32506465c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2fa607de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2fa607de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32506465c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232506465c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32506465c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32506465c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2fa607de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22fa607de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32506465c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232506465c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32506465c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232506465c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232506465c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232506465c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32506465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232506465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2fa607de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22fa607de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32506465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32506465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32506465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32506465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32506465c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232506465c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32506465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32506465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32506465c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32506465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32506465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232506465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32506465c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32506465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014400" y="1703250"/>
            <a:ext cx="5804700" cy="1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Trabajo práctico Nº2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Algoritmos Genéticos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994325" y="3790450"/>
            <a:ext cx="39894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Ian Mejalelaty - 60584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Justina Vacas Castro - 60567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Josefina Assaff - 57735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Selección Roulette: </a:t>
            </a:r>
            <a:r>
              <a:rPr lang="es" sz="2300"/>
              <a:t>Variación de parámetros</a:t>
            </a:r>
            <a:endParaRPr sz="2300"/>
          </a:p>
        </p:txBody>
      </p:sp>
      <p:sp>
        <p:nvSpPr>
          <p:cNvPr id="296" name="Google Shape;296;p26"/>
          <p:cNvSpPr txBox="1"/>
          <p:nvPr/>
        </p:nvSpPr>
        <p:spPr>
          <a:xfrm>
            <a:off x="169425" y="3730550"/>
            <a:ext cx="30000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mutacion_p = 0.5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mutacion_a = 1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6"/>
          <p:cNvSpPr txBox="1"/>
          <p:nvPr/>
        </p:nvSpPr>
        <p:spPr>
          <a:xfrm>
            <a:off x="3131600" y="3730550"/>
            <a:ext cx="30000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mutacion_p = 0.05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mutacion_a = 20</a:t>
            </a:r>
            <a:endParaRPr/>
          </a:p>
        </p:txBody>
      </p:sp>
      <p:sp>
        <p:nvSpPr>
          <p:cNvPr id="298" name="Google Shape;298;p26"/>
          <p:cNvSpPr txBox="1"/>
          <p:nvPr/>
        </p:nvSpPr>
        <p:spPr>
          <a:xfrm>
            <a:off x="6113275" y="3661275"/>
            <a:ext cx="30000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mutacion_p = 0.0002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mutacion_a = 1</a:t>
            </a:r>
            <a:endParaRPr/>
          </a:p>
        </p:txBody>
      </p:sp>
      <p:sp>
        <p:nvSpPr>
          <p:cNvPr id="299" name="Google Shape;299;p26"/>
          <p:cNvSpPr txBox="1"/>
          <p:nvPr/>
        </p:nvSpPr>
        <p:spPr>
          <a:xfrm>
            <a:off x="1297500" y="907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Parámetros de prueba: P = 100</a:t>
            </a:r>
            <a:endParaRPr/>
          </a:p>
        </p:txBody>
      </p:sp>
      <p:pic>
        <p:nvPicPr>
          <p:cNvPr id="300" name="Google Shape;3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5" y="1425525"/>
            <a:ext cx="2889574" cy="20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275" y="1441675"/>
            <a:ext cx="2826976" cy="20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650" y="1455475"/>
            <a:ext cx="2889576" cy="20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Selección Roulette: </a:t>
            </a:r>
            <a:r>
              <a:rPr lang="es" sz="2300"/>
              <a:t>Variación de parámetros</a:t>
            </a:r>
            <a:endParaRPr sz="2300"/>
          </a:p>
        </p:txBody>
      </p:sp>
      <p:sp>
        <p:nvSpPr>
          <p:cNvPr id="308" name="Google Shape;308;p27"/>
          <p:cNvSpPr txBox="1"/>
          <p:nvPr/>
        </p:nvSpPr>
        <p:spPr>
          <a:xfrm>
            <a:off x="169425" y="3730550"/>
            <a:ext cx="30000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mutacion_p = 0.5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mutacion_a = 5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3131600" y="3730550"/>
            <a:ext cx="30000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mutacion_p = 0.5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mutacion_a = 10</a:t>
            </a:r>
            <a:endParaRPr/>
          </a:p>
        </p:txBody>
      </p:sp>
      <p:sp>
        <p:nvSpPr>
          <p:cNvPr id="310" name="Google Shape;310;p27"/>
          <p:cNvSpPr txBox="1"/>
          <p:nvPr/>
        </p:nvSpPr>
        <p:spPr>
          <a:xfrm>
            <a:off x="6113275" y="3661275"/>
            <a:ext cx="30000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mutacion_p = 0.01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mutacion_a = 20</a:t>
            </a:r>
            <a:endParaRPr/>
          </a:p>
        </p:txBody>
      </p:sp>
      <p:sp>
        <p:nvSpPr>
          <p:cNvPr id="311" name="Google Shape;311;p27"/>
          <p:cNvSpPr txBox="1"/>
          <p:nvPr/>
        </p:nvSpPr>
        <p:spPr>
          <a:xfrm>
            <a:off x="1297500" y="907650"/>
            <a:ext cx="327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Parámetros de prueba: P = 1000</a:t>
            </a:r>
            <a:endParaRPr/>
          </a:p>
        </p:txBody>
      </p:sp>
      <p:pic>
        <p:nvPicPr>
          <p:cNvPr id="312" name="Google Shape;312;p27"/>
          <p:cNvPicPr preferRelativeResize="0"/>
          <p:nvPr/>
        </p:nvPicPr>
        <p:blipFill rotWithShape="1">
          <a:blip r:embed="rId3">
            <a:alphaModFix/>
          </a:blip>
          <a:srcRect b="56476" l="65253" r="8748" t="12845"/>
          <a:stretch/>
        </p:blipFill>
        <p:spPr>
          <a:xfrm>
            <a:off x="169428" y="1441675"/>
            <a:ext cx="2790620" cy="20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7"/>
          <p:cNvPicPr preferRelativeResize="0"/>
          <p:nvPr/>
        </p:nvPicPr>
        <p:blipFill rotWithShape="1">
          <a:blip r:embed="rId4">
            <a:alphaModFix/>
          </a:blip>
          <a:srcRect b="55976" l="66090" r="8961" t="13328"/>
          <a:stretch/>
        </p:blipFill>
        <p:spPr>
          <a:xfrm>
            <a:off x="3169425" y="1441675"/>
            <a:ext cx="2781076" cy="20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7"/>
          <p:cNvPicPr preferRelativeResize="0"/>
          <p:nvPr/>
        </p:nvPicPr>
        <p:blipFill rotWithShape="1">
          <a:blip r:embed="rId5">
            <a:alphaModFix/>
          </a:blip>
          <a:srcRect b="55884" l="66393" r="8541" t="13907"/>
          <a:stretch/>
        </p:blipFill>
        <p:spPr>
          <a:xfrm>
            <a:off x="6206075" y="1441675"/>
            <a:ext cx="2732442" cy="205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7"/>
          <p:cNvSpPr txBox="1"/>
          <p:nvPr/>
        </p:nvSpPr>
        <p:spPr>
          <a:xfrm>
            <a:off x="376125" y="4569900"/>
            <a:ext cx="83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Obs: con un alto rango de mutación (valores altos de entrada) se llega muy rápido a la solución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Selección Rank: </a:t>
            </a:r>
            <a:r>
              <a:rPr lang="es"/>
              <a:t>Promedios</a:t>
            </a:r>
            <a:endParaRPr/>
          </a:p>
        </p:txBody>
      </p:sp>
      <p:sp>
        <p:nvSpPr>
          <p:cNvPr id="321" name="Google Shape;321;p28"/>
          <p:cNvSpPr txBox="1"/>
          <p:nvPr/>
        </p:nvSpPr>
        <p:spPr>
          <a:xfrm>
            <a:off x="1297500" y="907650"/>
            <a:ext cx="48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Parámetros de prueba: </a:t>
            </a: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 = 100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2" name="Google Shape;322;p28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75" y="1764475"/>
            <a:ext cx="4095073" cy="252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8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750" y="1764478"/>
            <a:ext cx="4095075" cy="2511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Selección Rank:</a:t>
            </a:r>
            <a:r>
              <a:rPr lang="es"/>
              <a:t> Promedios</a:t>
            </a:r>
            <a:endParaRPr/>
          </a:p>
        </p:txBody>
      </p:sp>
      <p:sp>
        <p:nvSpPr>
          <p:cNvPr id="329" name="Google Shape;329;p29"/>
          <p:cNvSpPr txBox="1"/>
          <p:nvPr/>
        </p:nvSpPr>
        <p:spPr>
          <a:xfrm>
            <a:off x="1297500" y="907650"/>
            <a:ext cx="48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Parámetros de prueba: P = 1000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0" name="Google Shape;330;p29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49" y="1751425"/>
            <a:ext cx="4060450" cy="2516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9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400" y="1751425"/>
            <a:ext cx="4060450" cy="2508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Selección Tournament: </a:t>
            </a:r>
            <a:r>
              <a:rPr lang="es"/>
              <a:t>Promedios</a:t>
            </a:r>
            <a:endParaRPr/>
          </a:p>
        </p:txBody>
      </p:sp>
      <p:sp>
        <p:nvSpPr>
          <p:cNvPr id="337" name="Google Shape;337;p30"/>
          <p:cNvSpPr txBox="1"/>
          <p:nvPr/>
        </p:nvSpPr>
        <p:spPr>
          <a:xfrm>
            <a:off x="1297500" y="907650"/>
            <a:ext cx="39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Parámetros de prueba: P = 100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30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50" y="1809350"/>
            <a:ext cx="4168774" cy="25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0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700" y="1789575"/>
            <a:ext cx="4168774" cy="258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Selección Tournament:</a:t>
            </a:r>
            <a:r>
              <a:rPr lang="es"/>
              <a:t> Promedios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1"/>
          <p:cNvSpPr txBox="1"/>
          <p:nvPr/>
        </p:nvSpPr>
        <p:spPr>
          <a:xfrm>
            <a:off x="1297500" y="907650"/>
            <a:ext cx="39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Parámetros de prueba: </a:t>
            </a: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 = 1000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6" name="Google Shape;346;p31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88" y="1777150"/>
            <a:ext cx="4252019" cy="259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1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907" y="1772513"/>
            <a:ext cx="4267206" cy="2604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Selección Boltzmann: </a:t>
            </a:r>
            <a:r>
              <a:rPr lang="es"/>
              <a:t>Promedios</a:t>
            </a:r>
            <a:endParaRPr/>
          </a:p>
        </p:txBody>
      </p:sp>
      <p:sp>
        <p:nvSpPr>
          <p:cNvPr id="353" name="Google Shape;353;p32"/>
          <p:cNvSpPr txBox="1"/>
          <p:nvPr/>
        </p:nvSpPr>
        <p:spPr>
          <a:xfrm>
            <a:off x="1297500" y="907650"/>
            <a:ext cx="59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Parámetros de prueba: P = 100  / T0 =  100 / Tc = 40 / K = 80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" name="Google Shape;354;p32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037" y="1884912"/>
            <a:ext cx="4240301" cy="261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2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663" y="1884900"/>
            <a:ext cx="4240301" cy="261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Selección Boltzmann: </a:t>
            </a:r>
            <a:r>
              <a:rPr lang="es"/>
              <a:t>Promedios</a:t>
            </a:r>
            <a:endParaRPr/>
          </a:p>
        </p:txBody>
      </p:sp>
      <p:sp>
        <p:nvSpPr>
          <p:cNvPr id="361" name="Google Shape;361;p33"/>
          <p:cNvSpPr txBox="1"/>
          <p:nvPr/>
        </p:nvSpPr>
        <p:spPr>
          <a:xfrm>
            <a:off x="1297500" y="907650"/>
            <a:ext cx="59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Parámetros de prueba: P = 1000 / T0 =  100 / Tc = 40 / K = 80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2" name="Google Shape;362;p33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63" y="1798775"/>
            <a:ext cx="4244776" cy="262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3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150" y="1798775"/>
            <a:ext cx="4244763" cy="262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Selección Boltzmann: </a:t>
            </a:r>
            <a:r>
              <a:rPr lang="es" sz="2100"/>
              <a:t>Variación de parámetros</a:t>
            </a:r>
            <a:endParaRPr sz="2100"/>
          </a:p>
        </p:txBody>
      </p:sp>
      <p:pic>
        <p:nvPicPr>
          <p:cNvPr id="369" name="Google Shape;3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25" y="1631875"/>
            <a:ext cx="2703349" cy="205063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4"/>
          <p:cNvSpPr txBox="1"/>
          <p:nvPr/>
        </p:nvSpPr>
        <p:spPr>
          <a:xfrm>
            <a:off x="235475" y="3796225"/>
            <a:ext cx="30000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= 80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= 100</a:t>
            </a:r>
            <a:endParaRPr/>
          </a:p>
        </p:txBody>
      </p:sp>
      <p:pic>
        <p:nvPicPr>
          <p:cNvPr id="371" name="Google Shape;3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100" y="1629126"/>
            <a:ext cx="3000000" cy="2092127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4"/>
          <p:cNvSpPr txBox="1"/>
          <p:nvPr/>
        </p:nvSpPr>
        <p:spPr>
          <a:xfrm>
            <a:off x="6011100" y="3796225"/>
            <a:ext cx="30000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 = 80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= 1000</a:t>
            </a:r>
            <a:endParaRPr/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4126" y="1626575"/>
            <a:ext cx="2703350" cy="206124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4"/>
          <p:cNvSpPr txBox="1"/>
          <p:nvPr/>
        </p:nvSpPr>
        <p:spPr>
          <a:xfrm>
            <a:off x="3072000" y="3796225"/>
            <a:ext cx="30000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 = 800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= 100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Selección Truncated:</a:t>
            </a:r>
            <a:endParaRPr/>
          </a:p>
        </p:txBody>
      </p:sp>
      <p:sp>
        <p:nvSpPr>
          <p:cNvPr id="380" name="Google Shape;380;p35"/>
          <p:cNvSpPr txBox="1"/>
          <p:nvPr/>
        </p:nvSpPr>
        <p:spPr>
          <a:xfrm>
            <a:off x="1297500" y="907650"/>
            <a:ext cx="43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Parámetros de prueba: P = 100 / K = 80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1" name="Google Shape;381;p35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88" y="1795989"/>
            <a:ext cx="3980287" cy="249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5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527" y="1795975"/>
            <a:ext cx="3980287" cy="24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5"/>
          <p:cNvSpPr txBox="1"/>
          <p:nvPr/>
        </p:nvSpPr>
        <p:spPr>
          <a:xfrm>
            <a:off x="611200" y="4607525"/>
            <a:ext cx="27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Obs: se llega a la solución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423425" y="886100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Problema 1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378600" y="3575500"/>
            <a:ext cx="70074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Utilizar algoritmos genéticos para calcular los valores de W, w y w0 que minimizan el error para los datos de entrada ξ1 , ξ2 , ξ3.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423425" y="1909800"/>
            <a:ext cx="37485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ξ 1 =   4,4793 −4,0765 −4,0765  ,  ζ 1 = 0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ξ 2 =   −4,1793 −4,9218 1,7664   ,  ζ 2 = 1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ξ 3 =   −3,9429 −0,7689 4,8830  ,  ζ 3 = 1   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37" name="Google Shape;237;p18"/>
          <p:cNvPicPr preferRelativeResize="0"/>
          <p:nvPr/>
        </p:nvPicPr>
        <p:blipFill rotWithShape="1">
          <a:blip r:embed="rId3">
            <a:alphaModFix/>
          </a:blip>
          <a:srcRect b="39761" l="45363" r="29445" t="54408"/>
          <a:stretch/>
        </p:blipFill>
        <p:spPr>
          <a:xfrm>
            <a:off x="4376050" y="1909800"/>
            <a:ext cx="3368397" cy="4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8"/>
          <p:cNvPicPr preferRelativeResize="0"/>
          <p:nvPr/>
        </p:nvPicPr>
        <p:blipFill rotWithShape="1">
          <a:blip r:embed="rId3">
            <a:alphaModFix/>
          </a:blip>
          <a:srcRect b="29643" l="45618" r="29191" t="64527"/>
          <a:stretch/>
        </p:blipFill>
        <p:spPr>
          <a:xfrm>
            <a:off x="4376050" y="2551800"/>
            <a:ext cx="3368402" cy="4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Selección </a:t>
            </a:r>
            <a:r>
              <a:rPr b="1" lang="es"/>
              <a:t>Truncated:</a:t>
            </a:r>
            <a:endParaRPr/>
          </a:p>
        </p:txBody>
      </p:sp>
      <p:sp>
        <p:nvSpPr>
          <p:cNvPr id="389" name="Google Shape;389;p36"/>
          <p:cNvSpPr txBox="1"/>
          <p:nvPr/>
        </p:nvSpPr>
        <p:spPr>
          <a:xfrm>
            <a:off x="1297500" y="907650"/>
            <a:ext cx="43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Parámetros</a:t>
            </a: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prueba: </a:t>
            </a: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 = 1000 / K = 80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0" name="Google Shape;390;p36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75" y="1767775"/>
            <a:ext cx="4076101" cy="25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6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725" y="1767789"/>
            <a:ext cx="4076101" cy="252746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6"/>
          <p:cNvSpPr txBox="1"/>
          <p:nvPr/>
        </p:nvSpPr>
        <p:spPr>
          <a:xfrm>
            <a:off x="611200" y="4607525"/>
            <a:ext cx="27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Obs: no se llega a la solución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Selección Truncated: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7"/>
          <p:cNvSpPr txBox="1"/>
          <p:nvPr/>
        </p:nvSpPr>
        <p:spPr>
          <a:xfrm>
            <a:off x="1297500" y="907650"/>
            <a:ext cx="43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Parámetros de prueba: P = 1000 / K = 150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99" name="Google Shape;399;p37"/>
          <p:cNvGraphicFramePr/>
          <p:nvPr/>
        </p:nvGraphicFramePr>
        <p:xfrm>
          <a:off x="1409050" y="191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{233A40C2-2407-4774-817E-30E12973716E}</a:tableStyleId>
              </a:tblPr>
              <a:tblGrid>
                <a:gridCol w="952500"/>
                <a:gridCol w="952500"/>
                <a:gridCol w="952500"/>
              </a:tblGrid>
              <a:tr h="305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1"/>
                          </a:solidFill>
                        </a:rPr>
                        <a:t>T</a:t>
                      </a:r>
                      <a:r>
                        <a:rPr lang="es" sz="1000">
                          <a:solidFill>
                            <a:schemeClr val="dk1"/>
                          </a:solidFill>
                        </a:rPr>
                        <a:t>runcated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1"/>
                          </a:solidFill>
                        </a:rPr>
                        <a:t>generación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1"/>
                          </a:solidFill>
                        </a:rPr>
                        <a:t>tiempo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54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lt1"/>
                          </a:solidFill>
                        </a:rPr>
                        <a:t>simple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32</a:t>
                      </a:r>
                      <a:r>
                        <a:rPr lang="es">
                          <a:solidFill>
                            <a:schemeClr val="lt1"/>
                          </a:solidFill>
                        </a:rPr>
                        <a:t>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12,67810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0" name="Google Shape;400;p37"/>
          <p:cNvSpPr txBox="1"/>
          <p:nvPr/>
        </p:nvSpPr>
        <p:spPr>
          <a:xfrm>
            <a:off x="1297500" y="2867600"/>
            <a:ext cx="493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Vemos que aumentando el k si se llega a la solución ya que se selecciona entre menos individuos con mejores valores de fitness.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37"/>
          <p:cNvSpPr txBox="1"/>
          <p:nvPr/>
        </p:nvSpPr>
        <p:spPr>
          <a:xfrm>
            <a:off x="611200" y="4607525"/>
            <a:ext cx="27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Obs: Se llega a la solución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Conclusiones</a:t>
            </a:r>
            <a:endParaRPr b="1"/>
          </a:p>
        </p:txBody>
      </p:sp>
      <p:sp>
        <p:nvSpPr>
          <p:cNvPr id="407" name="Google Shape;407;p38"/>
          <p:cNvSpPr txBox="1"/>
          <p:nvPr>
            <p:ph idx="4294967295" type="body"/>
          </p:nvPr>
        </p:nvSpPr>
        <p:spPr>
          <a:xfrm>
            <a:off x="1297500" y="1238450"/>
            <a:ext cx="70389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Podemos concluir por un lado que, en general, el </a:t>
            </a:r>
            <a:r>
              <a:rPr lang="es"/>
              <a:t>número</a:t>
            </a:r>
            <a:r>
              <a:rPr lang="es"/>
              <a:t> de población influye notablemente en los tiempos de ejecución y en la precisión del resultado. Una mayor población infiere un tiempo de ejecución mayor pero a su vez un resultado más preciso en menos pasos. La </a:t>
            </a:r>
            <a:r>
              <a:rPr lang="es"/>
              <a:t>única</a:t>
            </a:r>
            <a:r>
              <a:rPr lang="es"/>
              <a:t> excepción </a:t>
            </a:r>
            <a:r>
              <a:rPr lang="es"/>
              <a:t>sería</a:t>
            </a:r>
            <a:r>
              <a:rPr lang="es"/>
              <a:t> para el truncamiento donde se hace infinito el proceso con alta población y un k relativamente bajo.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Por otro lado, los parámetros de mutación nos mostraron que una probabilidad de mutación alta puede alargar mucho las generaciones necesarias para llegar a la solución y, lo que más nos </a:t>
            </a:r>
            <a:r>
              <a:rPr lang="es"/>
              <a:t>llamó</a:t>
            </a:r>
            <a:r>
              <a:rPr lang="es"/>
              <a:t> la atención, fue alterar el rango de mutación (es decir, la </a:t>
            </a:r>
            <a:r>
              <a:rPr lang="es"/>
              <a:t>variación</a:t>
            </a:r>
            <a:r>
              <a:rPr lang="es"/>
              <a:t> de los valores de entrada) ya que usamos para los gráficos un rango de [-1; 1] y los resultados fueron esperables, pero al aumentar a algo del estilo [-10; 10] se llegaba a la solución </a:t>
            </a:r>
            <a:r>
              <a:rPr lang="es"/>
              <a:t>increíblemente</a:t>
            </a:r>
            <a:r>
              <a:rPr lang="es"/>
              <a:t> rápido. Por lo que concluimos que la función de error </a:t>
            </a:r>
            <a:r>
              <a:rPr lang="es"/>
              <a:t>está</a:t>
            </a:r>
            <a:r>
              <a:rPr lang="es"/>
              <a:t> hecha de tal manera que si se utilizan valores altos para los los ‘w’ el error siempre es muy cercano a 0.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Los valores de temperatura de Boltzmann no influyen demasiado en este caso.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/>
          <p:nvPr>
            <p:ph idx="4294967295"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/>
              <a:t>¡Gracias!</a:t>
            </a:r>
            <a:endParaRPr b="1" sz="2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1297500" y="528250"/>
            <a:ext cx="7038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Resolución</a:t>
            </a:r>
            <a:endParaRPr b="1"/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>
                <a:solidFill>
                  <a:srgbClr val="FFFFFF"/>
                </a:solidFill>
              </a:rPr>
              <a:t>Tomamos una población de </a:t>
            </a:r>
            <a:r>
              <a:rPr b="1" lang="es" u="sng">
                <a:solidFill>
                  <a:srgbClr val="FFFFFF"/>
                </a:solidFill>
              </a:rPr>
              <a:t>individuos</a:t>
            </a:r>
            <a:r>
              <a:rPr lang="es">
                <a:solidFill>
                  <a:srgbClr val="FFFFFF"/>
                </a:solidFill>
              </a:rPr>
              <a:t>:</a:t>
            </a:r>
            <a:endParaRPr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X = (W0, W1, W2, w11, w12, w13, w21, w22, w23, , w01, w02) 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>
                <a:solidFill>
                  <a:srgbClr val="FFFFFF"/>
                </a:solidFill>
              </a:rPr>
              <a:t>Utilizamos una </a:t>
            </a:r>
            <a:r>
              <a:rPr b="1" lang="es" u="sng">
                <a:solidFill>
                  <a:srgbClr val="FFFFFF"/>
                </a:solidFill>
              </a:rPr>
              <a:t>función de fitness</a:t>
            </a:r>
            <a:r>
              <a:rPr lang="es">
                <a:solidFill>
                  <a:srgbClr val="FFFFFF"/>
                </a:solidFill>
              </a:rPr>
              <a:t> del tipo:</a:t>
            </a:r>
            <a:endParaRPr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 f(i) = Emax - E(i)		(calculamos Emax = 3)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>
                <a:solidFill>
                  <a:srgbClr val="FFFFFF"/>
                </a:solidFill>
              </a:rPr>
              <a:t>Implementamos los siguientes </a:t>
            </a:r>
            <a:r>
              <a:rPr b="1" lang="es" u="sng">
                <a:solidFill>
                  <a:srgbClr val="FFFFFF"/>
                </a:solidFill>
              </a:rPr>
              <a:t>métodos</a:t>
            </a:r>
            <a:r>
              <a:rPr lang="es">
                <a:solidFill>
                  <a:srgbClr val="FFFFFF"/>
                </a:solidFill>
              </a:rPr>
              <a:t>: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FFFFFF"/>
                </a:solidFill>
              </a:rPr>
              <a:t>Cruza</a:t>
            </a:r>
            <a:r>
              <a:rPr lang="es">
                <a:solidFill>
                  <a:srgbClr val="FFFFFF"/>
                </a:solidFill>
              </a:rPr>
              <a:t>: simple, </a:t>
            </a:r>
            <a:r>
              <a:rPr lang="es">
                <a:solidFill>
                  <a:srgbClr val="FFFFFF"/>
                </a:solidFill>
              </a:rPr>
              <a:t>múltiple</a:t>
            </a:r>
            <a:r>
              <a:rPr lang="es">
                <a:solidFill>
                  <a:srgbClr val="FFFFFF"/>
                </a:solidFill>
              </a:rPr>
              <a:t> y uniforme</a:t>
            </a:r>
            <a:endParaRPr>
              <a:solidFill>
                <a:srgbClr val="FFFFFF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FFFFFF"/>
                </a:solidFill>
              </a:rPr>
              <a:t>Selección</a:t>
            </a:r>
            <a:r>
              <a:rPr lang="es">
                <a:solidFill>
                  <a:srgbClr val="FFFFFF"/>
                </a:solidFill>
              </a:rPr>
              <a:t>:</a:t>
            </a:r>
            <a:r>
              <a:rPr lang="es">
                <a:solidFill>
                  <a:srgbClr val="FFFFFF"/>
                </a:solidFill>
              </a:rPr>
              <a:t> </a:t>
            </a:r>
            <a:r>
              <a:rPr lang="es">
                <a:solidFill>
                  <a:srgbClr val="FFFFFF"/>
                </a:solidFill>
              </a:rPr>
              <a:t>elite, ruleta, rank, torneos, </a:t>
            </a:r>
            <a:r>
              <a:rPr lang="es">
                <a:solidFill>
                  <a:srgbClr val="FFFFFF"/>
                </a:solidFill>
              </a:rPr>
              <a:t>Boltzmann</a:t>
            </a:r>
            <a:r>
              <a:rPr lang="es">
                <a:solidFill>
                  <a:srgbClr val="FFFFFF"/>
                </a:solidFill>
              </a:rPr>
              <a:t> y truncada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332600" y="294300"/>
            <a:ext cx="70389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Parámetros utilizados</a:t>
            </a:r>
            <a:endParaRPr b="1"/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1332600" y="845350"/>
            <a:ext cx="6478800" cy="4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9876AA"/>
              </a:buClr>
              <a:buSzPts val="1250"/>
              <a:buFont typeface="Arial"/>
              <a:buChar char="●"/>
            </a:pPr>
            <a:r>
              <a:rPr lang="es" sz="1250">
                <a:solidFill>
                  <a:srgbClr val="9876AA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generations</a:t>
            </a:r>
            <a:r>
              <a:rPr lang="es" sz="12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: cantidad máxima de generaciones</a:t>
            </a:r>
            <a:endParaRPr sz="125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76AA"/>
              </a:buClr>
              <a:buSzPts val="1250"/>
              <a:buFont typeface="Arial"/>
              <a:buChar char="●"/>
            </a:pPr>
            <a:r>
              <a:rPr lang="es" sz="1250">
                <a:solidFill>
                  <a:srgbClr val="9876AA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mutation_p</a:t>
            </a:r>
            <a:r>
              <a:rPr lang="es" sz="12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: probabilidad de mutación</a:t>
            </a:r>
            <a:endParaRPr sz="125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76AA"/>
              </a:buClr>
              <a:buSzPts val="1250"/>
              <a:buFont typeface="Arial"/>
              <a:buChar char="●"/>
            </a:pPr>
            <a:r>
              <a:rPr lang="es" sz="1250">
                <a:solidFill>
                  <a:srgbClr val="9876AA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mutation_a</a:t>
            </a:r>
            <a:r>
              <a:rPr lang="es" sz="12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: intervalo de mutación posible</a:t>
            </a:r>
            <a:endParaRPr sz="125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76AA"/>
              </a:buClr>
              <a:buSzPts val="1250"/>
              <a:buFont typeface="Arial"/>
              <a:buChar char="●"/>
            </a:pPr>
            <a:r>
              <a:rPr lang="es" sz="1250">
                <a:solidFill>
                  <a:srgbClr val="9876AA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crossing_method</a:t>
            </a:r>
            <a:r>
              <a:rPr lang="es" sz="12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: "simple", "multiple", "uniform"</a:t>
            </a:r>
            <a:endParaRPr sz="125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76AA"/>
              </a:buClr>
              <a:buSzPts val="1250"/>
              <a:buFont typeface="Arial"/>
              <a:buChar char="●"/>
            </a:pPr>
            <a:r>
              <a:rPr lang="es" sz="1250">
                <a:solidFill>
                  <a:srgbClr val="9876AA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selection_method</a:t>
            </a:r>
            <a:r>
              <a:rPr lang="es" sz="12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: "elite", "roulette", "rank", "tournament", "boltzmann", "truncated"</a:t>
            </a:r>
            <a:endParaRPr sz="125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76AA"/>
              </a:buClr>
              <a:buSzPts val="1250"/>
              <a:buFont typeface="Arial"/>
              <a:buChar char="●"/>
            </a:pPr>
            <a:r>
              <a:rPr lang="es" sz="1250">
                <a:solidFill>
                  <a:srgbClr val="9876AA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s" sz="12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: tamaño de población</a:t>
            </a:r>
            <a:endParaRPr sz="125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76AA"/>
              </a:buClr>
              <a:buSzPts val="1250"/>
              <a:buFont typeface="Arial"/>
              <a:buChar char="●"/>
            </a:pPr>
            <a:r>
              <a:rPr lang="es" sz="1250">
                <a:solidFill>
                  <a:srgbClr val="9876AA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random_min</a:t>
            </a:r>
            <a:r>
              <a:rPr lang="es" sz="12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: número mínimo para generación de cromosomas</a:t>
            </a:r>
            <a:endParaRPr sz="125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76AA"/>
              </a:buClr>
              <a:buSzPts val="1250"/>
              <a:buFont typeface="Arial"/>
              <a:buChar char="●"/>
            </a:pPr>
            <a:r>
              <a:rPr lang="es" sz="1250">
                <a:solidFill>
                  <a:srgbClr val="9876AA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random_max</a:t>
            </a:r>
            <a:r>
              <a:rPr lang="es" sz="12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: número máximo para generación de cromosomas</a:t>
            </a:r>
            <a:endParaRPr sz="125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76AA"/>
              </a:buClr>
              <a:buSzPts val="1250"/>
              <a:buFont typeface="Arial"/>
              <a:buChar char="●"/>
            </a:pPr>
            <a:r>
              <a:rPr lang="es" sz="1250">
                <a:solidFill>
                  <a:srgbClr val="9876AA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points</a:t>
            </a:r>
            <a:r>
              <a:rPr lang="es" sz="12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: valores de entrada</a:t>
            </a:r>
            <a:endParaRPr sz="125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76AA"/>
              </a:buClr>
              <a:buSzPts val="1250"/>
              <a:buFont typeface="Arial"/>
              <a:buChar char="●"/>
            </a:pPr>
            <a:r>
              <a:rPr lang="es" sz="1250">
                <a:solidFill>
                  <a:srgbClr val="9876AA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lang="es" sz="12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: valores de salida</a:t>
            </a:r>
            <a:endParaRPr sz="125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76AA"/>
              </a:buClr>
              <a:buSzPts val="1250"/>
              <a:buFont typeface="Arial"/>
              <a:buChar char="●"/>
            </a:pPr>
            <a:r>
              <a:rPr lang="es" sz="1250">
                <a:solidFill>
                  <a:srgbClr val="9876AA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accepted_solution</a:t>
            </a:r>
            <a:r>
              <a:rPr lang="es" sz="12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: condición de corte por valor de fitness</a:t>
            </a:r>
            <a:endParaRPr sz="125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76AA"/>
              </a:buClr>
              <a:buSzPts val="1250"/>
              <a:buFont typeface="Arial"/>
              <a:buChar char="●"/>
            </a:pPr>
            <a:r>
              <a:rPr lang="es" sz="1250">
                <a:solidFill>
                  <a:srgbClr val="9876AA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s" sz="12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" sz="1250">
                <a:solidFill>
                  <a:srgbClr val="9876AA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2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valor a elegir</a:t>
            </a:r>
            <a:endParaRPr sz="125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76AA"/>
              </a:buClr>
              <a:buSzPts val="1250"/>
              <a:buFont typeface="Arial"/>
              <a:buChar char="●"/>
            </a:pPr>
            <a:r>
              <a:rPr lang="es" sz="1250">
                <a:solidFill>
                  <a:srgbClr val="9876AA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tc</a:t>
            </a:r>
            <a:r>
              <a:rPr lang="es" sz="12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" sz="1250">
                <a:solidFill>
                  <a:srgbClr val="9876AA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2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factor de cambio</a:t>
            </a:r>
            <a:r>
              <a:rPr lang="es" sz="1250">
                <a:solidFill>
                  <a:srgbClr val="9876AA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250">
              <a:solidFill>
                <a:srgbClr val="9876AA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76AA"/>
              </a:buClr>
              <a:buSzPts val="1250"/>
              <a:buFont typeface="Arial"/>
              <a:buChar char="●"/>
            </a:pPr>
            <a:r>
              <a:rPr lang="es" sz="1250">
                <a:solidFill>
                  <a:srgbClr val="9876AA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es" sz="12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" sz="1250">
                <a:solidFill>
                  <a:srgbClr val="9876AA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s" sz="125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temperatura inicial</a:t>
            </a:r>
            <a:endParaRPr sz="1100">
              <a:solidFill>
                <a:srgbClr val="6897BB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Métodos de cruza y selección</a:t>
            </a:r>
            <a:endParaRPr b="1"/>
          </a:p>
        </p:txBody>
      </p:sp>
      <p:sp>
        <p:nvSpPr>
          <p:cNvPr id="256" name="Google Shape;256;p21"/>
          <p:cNvSpPr txBox="1"/>
          <p:nvPr>
            <p:ph idx="1" type="body"/>
          </p:nvPr>
        </p:nvSpPr>
        <p:spPr>
          <a:xfrm>
            <a:off x="1297500" y="1223175"/>
            <a:ext cx="7221600" cy="3403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comparar los distintos métodos de cruza y selección utilizamos gráficos creados en python con matplotlib para visualizar el fitness en función de 500 generaciones y medimos el tiempo de cada ejecución.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Anotamos los resultados en un excel y creamos gráficos con promedios para evaluar cada combo de métodos y compararlos.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Obtuvimos los promedios de generaciones y de tiempo con poblaciones de 100 indivi</a:t>
            </a:r>
            <a:r>
              <a:rPr lang="es"/>
              <a:t>duos </a:t>
            </a:r>
            <a:r>
              <a:rPr lang="es"/>
              <a:t>y después los comparamos con una prueba de 1000 individuos para cada uno de los métodos de selección y cruza.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Para el método de Boltzmann elegimos el mejor método de cruza y con ello probamos distintas temperaturas.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Para el método de Ruleta realizamos pruebas cambiando los factores de mutación. 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Selección Elite: </a:t>
            </a:r>
            <a:r>
              <a:rPr lang="es"/>
              <a:t>Promedios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2"/>
          <p:cNvSpPr txBox="1"/>
          <p:nvPr/>
        </p:nvSpPr>
        <p:spPr>
          <a:xfrm>
            <a:off x="1297500" y="906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Parámetros de prueba: P = 100</a:t>
            </a:r>
            <a:endParaRPr/>
          </a:p>
        </p:txBody>
      </p:sp>
      <p:pic>
        <p:nvPicPr>
          <p:cNvPr id="263" name="Google Shape;263;p22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88" y="1682275"/>
            <a:ext cx="4219300" cy="2635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9288" y="1682275"/>
            <a:ext cx="4397115" cy="26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2"/>
          <p:cNvSpPr txBox="1"/>
          <p:nvPr/>
        </p:nvSpPr>
        <p:spPr>
          <a:xfrm>
            <a:off x="630000" y="4607525"/>
            <a:ext cx="51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Obs: tiempos muy bajos, el método de cruza influye levemente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Selección Elite: </a:t>
            </a:r>
            <a:r>
              <a:rPr lang="es"/>
              <a:t>Promedios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71" name="Google Shape;271;p23"/>
          <p:cNvSpPr txBox="1"/>
          <p:nvPr/>
        </p:nvSpPr>
        <p:spPr>
          <a:xfrm>
            <a:off x="1297500" y="906450"/>
            <a:ext cx="355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Parámetros de prueba: P = 1000</a:t>
            </a:r>
            <a:endParaRPr/>
          </a:p>
        </p:txBody>
      </p:sp>
      <p:pic>
        <p:nvPicPr>
          <p:cNvPr id="272" name="Google Shape;272;p23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25" y="1747938"/>
            <a:ext cx="4287051" cy="264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900" y="1747950"/>
            <a:ext cx="4270150" cy="26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3"/>
          <p:cNvSpPr txBox="1"/>
          <p:nvPr/>
        </p:nvSpPr>
        <p:spPr>
          <a:xfrm>
            <a:off x="376125" y="4569900"/>
            <a:ext cx="83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Obs: tiempos un poco superiores que antes, menos generaciones, el método de cruza influye levemente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Selección Roulette: </a:t>
            </a:r>
            <a:r>
              <a:rPr lang="es"/>
              <a:t>Promedios</a:t>
            </a:r>
            <a:endParaRPr/>
          </a:p>
        </p:txBody>
      </p:sp>
      <p:sp>
        <p:nvSpPr>
          <p:cNvPr id="280" name="Google Shape;280;p24"/>
          <p:cNvSpPr txBox="1"/>
          <p:nvPr/>
        </p:nvSpPr>
        <p:spPr>
          <a:xfrm>
            <a:off x="1297500" y="907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Parámetros de prueba: P = 100</a:t>
            </a:r>
            <a:endParaRPr/>
          </a:p>
        </p:txBody>
      </p:sp>
      <p:pic>
        <p:nvPicPr>
          <p:cNvPr id="281" name="Google Shape;281;p24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138" y="1859250"/>
            <a:ext cx="4071526" cy="25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4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333" y="1859250"/>
            <a:ext cx="3987518" cy="25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Selección Roulette: </a:t>
            </a:r>
            <a:r>
              <a:rPr lang="es"/>
              <a:t>Promedios</a:t>
            </a:r>
            <a:endParaRPr/>
          </a:p>
        </p:txBody>
      </p:sp>
      <p:sp>
        <p:nvSpPr>
          <p:cNvPr id="288" name="Google Shape;288;p25"/>
          <p:cNvSpPr txBox="1"/>
          <p:nvPr/>
        </p:nvSpPr>
        <p:spPr>
          <a:xfrm>
            <a:off x="1297500" y="907650"/>
            <a:ext cx="348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Parámetros de prueba: P = 1000</a:t>
            </a:r>
            <a:endParaRPr/>
          </a:p>
        </p:txBody>
      </p:sp>
      <p:pic>
        <p:nvPicPr>
          <p:cNvPr id="289" name="Google Shape;289;p25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00" y="1843024"/>
            <a:ext cx="4085389" cy="25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300" y="1843026"/>
            <a:ext cx="3992924" cy="25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